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41"/>
  </p:notesMasterIdLst>
  <p:handoutMasterIdLst>
    <p:handoutMasterId r:id="rId142"/>
  </p:handoutMasterIdLst>
  <p:sldIdLst>
    <p:sldId id="319" r:id="rId2"/>
    <p:sldId id="312" r:id="rId3"/>
    <p:sldId id="308" r:id="rId4"/>
    <p:sldId id="1440" r:id="rId5"/>
    <p:sldId id="1441" r:id="rId6"/>
    <p:sldId id="1426" r:id="rId7"/>
    <p:sldId id="1442" r:id="rId8"/>
    <p:sldId id="1443" r:id="rId9"/>
    <p:sldId id="1444" r:id="rId10"/>
    <p:sldId id="1423" r:id="rId11"/>
    <p:sldId id="1445" r:id="rId12"/>
    <p:sldId id="1446" r:id="rId13"/>
    <p:sldId id="1447" r:id="rId14"/>
    <p:sldId id="1448" r:id="rId15"/>
    <p:sldId id="1449" r:id="rId16"/>
    <p:sldId id="1450" r:id="rId17"/>
    <p:sldId id="1451" r:id="rId18"/>
    <p:sldId id="1424" r:id="rId19"/>
    <p:sldId id="1452" r:id="rId20"/>
    <p:sldId id="1453" r:id="rId21"/>
    <p:sldId id="1454" r:id="rId22"/>
    <p:sldId id="1455" r:id="rId23"/>
    <p:sldId id="1456" r:id="rId24"/>
    <p:sldId id="1427" r:id="rId25"/>
    <p:sldId id="1428" r:id="rId26"/>
    <p:sldId id="1457" r:id="rId27"/>
    <p:sldId id="1458" r:id="rId28"/>
    <p:sldId id="1459" r:id="rId29"/>
    <p:sldId id="1460" r:id="rId30"/>
    <p:sldId id="1429" r:id="rId31"/>
    <p:sldId id="1461" r:id="rId32"/>
    <p:sldId id="1462" r:id="rId33"/>
    <p:sldId id="1463" r:id="rId34"/>
    <p:sldId id="1464" r:id="rId35"/>
    <p:sldId id="1465" r:id="rId36"/>
    <p:sldId id="1466" r:id="rId37"/>
    <p:sldId id="1467" r:id="rId38"/>
    <p:sldId id="1468" r:id="rId39"/>
    <p:sldId id="1469" r:id="rId40"/>
    <p:sldId id="1470" r:id="rId41"/>
    <p:sldId id="1422" r:id="rId42"/>
    <p:sldId id="1471" r:id="rId43"/>
    <p:sldId id="1472" r:id="rId44"/>
    <p:sldId id="1473" r:id="rId45"/>
    <p:sldId id="1474" r:id="rId46"/>
    <p:sldId id="1475" r:id="rId47"/>
    <p:sldId id="1481" r:id="rId48"/>
    <p:sldId id="1476" r:id="rId49"/>
    <p:sldId id="1482" r:id="rId50"/>
    <p:sldId id="1483" r:id="rId51"/>
    <p:sldId id="1425" r:id="rId52"/>
    <p:sldId id="1477" r:id="rId53"/>
    <p:sldId id="1484" r:id="rId54"/>
    <p:sldId id="1478" r:id="rId55"/>
    <p:sldId id="1421" r:id="rId56"/>
    <p:sldId id="1430" r:id="rId57"/>
    <p:sldId id="1479" r:id="rId58"/>
    <p:sldId id="1485" r:id="rId59"/>
    <p:sldId id="1431" r:id="rId60"/>
    <p:sldId id="1486" r:id="rId61"/>
    <p:sldId id="1487" r:id="rId62"/>
    <p:sldId id="1488" r:id="rId63"/>
    <p:sldId id="1489" r:id="rId64"/>
    <p:sldId id="1490" r:id="rId65"/>
    <p:sldId id="1491" r:id="rId66"/>
    <p:sldId id="1492" r:id="rId67"/>
    <p:sldId id="1493" r:id="rId68"/>
    <p:sldId id="1498" r:id="rId69"/>
    <p:sldId id="1494" r:id="rId70"/>
    <p:sldId id="1495" r:id="rId71"/>
    <p:sldId id="1496" r:id="rId72"/>
    <p:sldId id="1497" r:id="rId73"/>
    <p:sldId id="1499" r:id="rId74"/>
    <p:sldId id="1500" r:id="rId75"/>
    <p:sldId id="1501" r:id="rId76"/>
    <p:sldId id="1432" r:id="rId77"/>
    <p:sldId id="1502" r:id="rId78"/>
    <p:sldId id="1503" r:id="rId79"/>
    <p:sldId id="1433" r:id="rId80"/>
    <p:sldId id="1505" r:id="rId81"/>
    <p:sldId id="1434" r:id="rId82"/>
    <p:sldId id="1436" r:id="rId83"/>
    <p:sldId id="1506" r:id="rId84"/>
    <p:sldId id="1507" r:id="rId85"/>
    <p:sldId id="1435" r:id="rId86"/>
    <p:sldId id="1508" r:id="rId87"/>
    <p:sldId id="1437" r:id="rId88"/>
    <p:sldId id="1509" r:id="rId89"/>
    <p:sldId id="1438" r:id="rId90"/>
    <p:sldId id="1510" r:id="rId91"/>
    <p:sldId id="1511" r:id="rId92"/>
    <p:sldId id="1512" r:id="rId93"/>
    <p:sldId id="1513" r:id="rId94"/>
    <p:sldId id="1514" r:id="rId95"/>
    <p:sldId id="1504" r:id="rId96"/>
    <p:sldId id="1480" r:id="rId97"/>
    <p:sldId id="1517" r:id="rId98"/>
    <p:sldId id="1518" r:id="rId99"/>
    <p:sldId id="1519" r:id="rId100"/>
    <p:sldId id="1520" r:id="rId101"/>
    <p:sldId id="1439" r:id="rId102"/>
    <p:sldId id="1515" r:id="rId103"/>
    <p:sldId id="1516" r:id="rId104"/>
    <p:sldId id="1359" r:id="rId105"/>
    <p:sldId id="1521" r:id="rId106"/>
    <p:sldId id="1522" r:id="rId107"/>
    <p:sldId id="1523" r:id="rId108"/>
    <p:sldId id="1524" r:id="rId109"/>
    <p:sldId id="1525" r:id="rId110"/>
    <p:sldId id="1526" r:id="rId111"/>
    <p:sldId id="1527" r:id="rId112"/>
    <p:sldId id="1528" r:id="rId113"/>
    <p:sldId id="1529" r:id="rId114"/>
    <p:sldId id="1531" r:id="rId115"/>
    <p:sldId id="1532" r:id="rId116"/>
    <p:sldId id="1533" r:id="rId117"/>
    <p:sldId id="1534" r:id="rId118"/>
    <p:sldId id="1535" r:id="rId119"/>
    <p:sldId id="1530" r:id="rId120"/>
    <p:sldId id="1536" r:id="rId121"/>
    <p:sldId id="1537" r:id="rId122"/>
    <p:sldId id="1538" r:id="rId123"/>
    <p:sldId id="1539" r:id="rId124"/>
    <p:sldId id="1540" r:id="rId125"/>
    <p:sldId id="1541" r:id="rId126"/>
    <p:sldId id="1542" r:id="rId127"/>
    <p:sldId id="1543" r:id="rId128"/>
    <p:sldId id="1544" r:id="rId129"/>
    <p:sldId id="1545" r:id="rId130"/>
    <p:sldId id="1546" r:id="rId131"/>
    <p:sldId id="1547" r:id="rId132"/>
    <p:sldId id="1548" r:id="rId133"/>
    <p:sldId id="1549" r:id="rId134"/>
    <p:sldId id="1550" r:id="rId135"/>
    <p:sldId id="1551" r:id="rId136"/>
    <p:sldId id="1552" r:id="rId137"/>
    <p:sldId id="1553" r:id="rId138"/>
    <p:sldId id="1555" r:id="rId139"/>
    <p:sldId id="1556" r:id="rId140"/>
  </p:sldIdLst>
  <p:sldSz cx="9144000" cy="6858000" type="screen4x3"/>
  <p:notesSz cx="6858000" cy="9144000"/>
  <p:custDataLst>
    <p:tags r:id="rId1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88" d="100"/>
          <a:sy n="88" d="100"/>
        </p:scale>
        <p:origin x="122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933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64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131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4909" y="29186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多元分析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多元分析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65869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34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距离判别的判别准则和判别函数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82C015D-1B0A-49A0-A119-653E56C0BE5F}"/>
              </a:ext>
            </a:extLst>
          </p:cNvPr>
          <p:cNvSpPr txBox="1"/>
          <p:nvPr/>
        </p:nvSpPr>
        <p:spPr>
          <a:xfrm>
            <a:off x="205068" y="1256942"/>
            <a:ext cx="893893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writematrix(x_v_r, 'anli10_5_2.xlsx', 'Sheet', 1, 'Range', str)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flag=flag+n1+1; str=char(['A',int2str(flag)]);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writematrix(y_u_r, 'anli10_5_2.xlsx', 'Sheet', 1, 'Range', str)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mu=sum(x_u_r.^2)/n1   %x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u_i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解释的方差比例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mv=sum(x_v_r.^2)/n1   %x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v_i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解释的方差比例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nu=sum(y_u_r.^2)/n2   %y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u_i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解释的方差比例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nv=sum(y_v_r.^2)/n2   %y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v_i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解释的方差比例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fprintf('X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组的原始变量被</a:t>
            </a:r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u1~u%d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解释的比例为</a:t>
            </a:r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%f\n',num,sum(mu));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fprintf('Y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组的原始变量被</a:t>
            </a:r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v1~v%d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解释的比例为</a:t>
            </a:r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%f\n',num,sum(nv));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76687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096194"/>
              </p:ext>
            </p:extLst>
          </p:nvPr>
        </p:nvGraphicFramePr>
        <p:xfrm>
          <a:off x="504825" y="1951732"/>
          <a:ext cx="8639175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23825" imgH="5867758" progId="Word.Document.12">
                  <p:embed/>
                </p:oleObj>
              </mc:Choice>
              <mc:Fallback>
                <p:oleObj name="Document" r:id="rId2" imgW="8623825" imgH="586775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951732"/>
                        <a:ext cx="8639175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中国城市竞争力与基础设施的典型相关分析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4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006496"/>
              </p:ext>
            </p:extLst>
          </p:nvPr>
        </p:nvGraphicFramePr>
        <p:xfrm>
          <a:off x="490538" y="490538"/>
          <a:ext cx="8258175" cy="600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115" imgH="6212496" progId="Word.Document.12">
                  <p:embed/>
                </p:oleObj>
              </mc:Choice>
              <mc:Fallback>
                <p:oleObj name="Document" r:id="rId2" imgW="8526115" imgH="6212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490538"/>
                        <a:ext cx="8258175" cy="600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631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20107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24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292123"/>
              </p:ext>
            </p:extLst>
          </p:nvPr>
        </p:nvGraphicFramePr>
        <p:xfrm>
          <a:off x="531813" y="804863"/>
          <a:ext cx="7861300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70364" progId="Word.Document.12">
                  <p:embed/>
                </p:oleObj>
              </mc:Choice>
              <mc:Fallback>
                <p:oleObj name="Document" r:id="rId2" imgW="8129635" imgH="58703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6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9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1544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510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141987"/>
              </p:ext>
            </p:extLst>
          </p:nvPr>
        </p:nvGraphicFramePr>
        <p:xfrm>
          <a:off x="531813" y="804863"/>
          <a:ext cx="78613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76151" progId="Word.Document.12">
                  <p:embed/>
                </p:oleObj>
              </mc:Choice>
              <mc:Fallback>
                <p:oleObj name="Document" r:id="rId2" imgW="8129635" imgH="40761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78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92020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83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856220"/>
              </p:ext>
            </p:extLst>
          </p:nvPr>
        </p:nvGraphicFramePr>
        <p:xfrm>
          <a:off x="531813" y="804863"/>
          <a:ext cx="7861300" cy="374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75874" progId="Word.Document.12">
                  <p:embed/>
                </p:oleObj>
              </mc:Choice>
              <mc:Fallback>
                <p:oleObj name="Document" r:id="rId2" imgW="8129635" imgH="38758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4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1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34014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112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034261"/>
              </p:ext>
            </p:extLst>
          </p:nvPr>
        </p:nvGraphicFramePr>
        <p:xfrm>
          <a:off x="531813" y="804863"/>
          <a:ext cx="78613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12810" progId="Word.Document.12">
                  <p:embed/>
                </p:oleObj>
              </mc:Choice>
              <mc:Fallback>
                <p:oleObj name="Document" r:id="rId2" imgW="8129635" imgH="431281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221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798668"/>
              </p:ext>
            </p:extLst>
          </p:nvPr>
        </p:nvGraphicFramePr>
        <p:xfrm>
          <a:off x="531813" y="804863"/>
          <a:ext cx="7861300" cy="390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037609" progId="Word.Document.12">
                  <p:embed/>
                </p:oleObj>
              </mc:Choice>
              <mc:Fallback>
                <p:oleObj name="Document" r:id="rId2" imgW="8111970" imgH="40376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0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646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226220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8675" progId="Word.Document.12">
                  <p:embed/>
                </p:oleObj>
              </mc:Choice>
              <mc:Fallback>
                <p:oleObj name="Document" r:id="rId2" imgW="8129635" imgH="53786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103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358041"/>
              </p:ext>
            </p:extLst>
          </p:nvPr>
        </p:nvGraphicFramePr>
        <p:xfrm>
          <a:off x="531813" y="804863"/>
          <a:ext cx="7861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28606" progId="Word.Document.12">
                  <p:embed/>
                </p:oleObj>
              </mc:Choice>
              <mc:Fallback>
                <p:oleObj name="Document" r:id="rId2" imgW="8129635" imgH="53286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471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54805"/>
              </p:ext>
            </p:extLst>
          </p:nvPr>
        </p:nvGraphicFramePr>
        <p:xfrm>
          <a:off x="504825" y="763588"/>
          <a:ext cx="7861300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70863" progId="Word.Document.12">
                  <p:embed/>
                </p:oleObj>
              </mc:Choice>
              <mc:Fallback>
                <p:oleObj name="Document" r:id="rId2" imgW="8129635" imgH="59708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763588"/>
                        <a:ext cx="7861300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50464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768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158159"/>
              </p:ext>
            </p:extLst>
          </p:nvPr>
        </p:nvGraphicFramePr>
        <p:xfrm>
          <a:off x="531813" y="804863"/>
          <a:ext cx="7861300" cy="540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99485" progId="Word.Document.12">
                  <p:embed/>
                </p:oleObj>
              </mc:Choice>
              <mc:Fallback>
                <p:oleObj name="Document" r:id="rId2" imgW="8129635" imgH="55994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0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9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235028"/>
              </p:ext>
            </p:extLst>
          </p:nvPr>
        </p:nvGraphicFramePr>
        <p:xfrm>
          <a:off x="182190" y="804863"/>
          <a:ext cx="8489950" cy="799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57390" imgH="8273859" progId="Word.Document.12">
                  <p:embed/>
                </p:oleObj>
              </mc:Choice>
              <mc:Fallback>
                <p:oleObj name="Document" r:id="rId2" imgW="8757390" imgH="82738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190" y="804863"/>
                        <a:ext cx="8489950" cy="799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08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82816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12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332088"/>
              </p:ext>
            </p:extLst>
          </p:nvPr>
        </p:nvGraphicFramePr>
        <p:xfrm>
          <a:off x="531813" y="804863"/>
          <a:ext cx="7861300" cy="490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76818" progId="Word.Document.12">
                  <p:embed/>
                </p:oleObj>
              </mc:Choice>
              <mc:Fallback>
                <p:oleObj name="Document" r:id="rId2" imgW="8129635" imgH="50768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0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386789"/>
              </p:ext>
            </p:extLst>
          </p:nvPr>
        </p:nvGraphicFramePr>
        <p:xfrm>
          <a:off x="531813" y="804863"/>
          <a:ext cx="7861300" cy="468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842681" progId="Word.Document.12">
                  <p:embed/>
                </p:oleObj>
              </mc:Choice>
              <mc:Fallback>
                <p:oleObj name="Document" r:id="rId2" imgW="8111970" imgH="4842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8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79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870484"/>
              </p:ext>
            </p:extLst>
          </p:nvPr>
        </p:nvGraphicFramePr>
        <p:xfrm>
          <a:off x="531813" y="804863"/>
          <a:ext cx="7861300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57695" progId="Word.Document.12">
                  <p:embed/>
                </p:oleObj>
              </mc:Choice>
              <mc:Fallback>
                <p:oleObj name="Document" r:id="rId2" imgW="8129635" imgH="29576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2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8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746458"/>
              </p:ext>
            </p:extLst>
          </p:nvPr>
        </p:nvGraphicFramePr>
        <p:xfrm>
          <a:off x="531813" y="804863"/>
          <a:ext cx="7861300" cy="503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19822" progId="Word.Document.12">
                  <p:embed/>
                </p:oleObj>
              </mc:Choice>
              <mc:Fallback>
                <p:oleObj name="Document" r:id="rId2" imgW="8129635" imgH="52198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37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8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371023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19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969863"/>
              </p:ext>
            </p:extLst>
          </p:nvPr>
        </p:nvGraphicFramePr>
        <p:xfrm>
          <a:off x="641350" y="79141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79141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30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665414"/>
              </p:ext>
            </p:extLst>
          </p:nvPr>
        </p:nvGraphicFramePr>
        <p:xfrm>
          <a:off x="641350" y="468686"/>
          <a:ext cx="7861300" cy="616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95192" progId="Word.Document.12">
                  <p:embed/>
                </p:oleObj>
              </mc:Choice>
              <mc:Fallback>
                <p:oleObj name="Document" r:id="rId2" imgW="8129635" imgH="63951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468686"/>
                        <a:ext cx="7861300" cy="616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643594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05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1462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917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812482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60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445650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48471" progId="Word.Document.12">
                  <p:embed/>
                </p:oleObj>
              </mc:Choice>
              <mc:Fallback>
                <p:oleObj name="Document" r:id="rId2" imgW="8111970" imgH="43484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48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853243"/>
              </p:ext>
            </p:extLst>
          </p:nvPr>
        </p:nvGraphicFramePr>
        <p:xfrm>
          <a:off x="343555" y="1436874"/>
          <a:ext cx="786130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7090" progId="Word.Document.12">
                  <p:embed/>
                </p:oleObj>
              </mc:Choice>
              <mc:Fallback>
                <p:oleObj name="Document" r:id="rId2" imgW="8129635" imgH="37670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3555" y="1436874"/>
                        <a:ext cx="7861300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77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85066"/>
              </p:ext>
            </p:extLst>
          </p:nvPr>
        </p:nvGraphicFramePr>
        <p:xfrm>
          <a:off x="531813" y="804863"/>
          <a:ext cx="78613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291558" progId="Word.Document.12">
                  <p:embed/>
                </p:oleObj>
              </mc:Choice>
              <mc:Fallback>
                <p:oleObj name="Document" r:id="rId2" imgW="8111970" imgH="42915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44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314962"/>
              </p:ext>
            </p:extLst>
          </p:nvPr>
        </p:nvGraphicFramePr>
        <p:xfrm>
          <a:off x="531813" y="804863"/>
          <a:ext cx="78613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76842" progId="Word.Document.12">
                  <p:embed/>
                </p:oleObj>
              </mc:Choice>
              <mc:Fallback>
                <p:oleObj name="Document" r:id="rId2" imgW="8129635" imgH="32768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6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57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33613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8675" progId="Word.Document.12">
                  <p:embed/>
                </p:oleObj>
              </mc:Choice>
              <mc:Fallback>
                <p:oleObj name="Document" r:id="rId2" imgW="8129635" imgH="53786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200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829851"/>
              </p:ext>
            </p:extLst>
          </p:nvPr>
        </p:nvGraphicFramePr>
        <p:xfrm>
          <a:off x="531813" y="750888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50888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35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775520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297016"/>
              </p:ext>
            </p:extLst>
          </p:nvPr>
        </p:nvGraphicFramePr>
        <p:xfrm>
          <a:off x="531813" y="763588"/>
          <a:ext cx="7861300" cy="449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49247" progId="Word.Document.12">
                  <p:embed/>
                </p:oleObj>
              </mc:Choice>
              <mc:Fallback>
                <p:oleObj name="Document" r:id="rId2" imgW="8129635" imgH="46492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63588"/>
                        <a:ext cx="7861300" cy="449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6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44288"/>
              </p:ext>
            </p:extLst>
          </p:nvPr>
        </p:nvGraphicFramePr>
        <p:xfrm>
          <a:off x="531813" y="804863"/>
          <a:ext cx="7861300" cy="559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93639" progId="Word.Document.12">
                  <p:embed/>
                </p:oleObj>
              </mc:Choice>
              <mc:Fallback>
                <p:oleObj name="Document" r:id="rId2" imgW="8129635" imgH="57936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9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36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595862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68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861674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355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046775"/>
              </p:ext>
            </p:extLst>
          </p:nvPr>
        </p:nvGraphicFramePr>
        <p:xfrm>
          <a:off x="381794" y="688975"/>
          <a:ext cx="8380412" cy="616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40807" imgH="6381803" progId="Word.Document.12">
                  <p:embed/>
                </p:oleObj>
              </mc:Choice>
              <mc:Fallback>
                <p:oleObj name="Document" r:id="rId2" imgW="8640807" imgH="63818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794" y="688975"/>
                        <a:ext cx="8380412" cy="616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728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E032A7A-A8CB-48B1-8EC7-6E08CA646609}"/>
              </a:ext>
            </a:extLst>
          </p:cNvPr>
          <p:cNvSpPr txBox="1"/>
          <p:nvPr/>
        </p:nvSpPr>
        <p:spPr>
          <a:xfrm>
            <a:off x="366431" y="881786"/>
            <a:ext cx="7930403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x=readmatrix('anli10_6.xlsx');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读入表单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Sheet1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中的数据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y=readmatrix('anli10_6.xlsx', 'Sheet', 2);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读入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Sheet2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中的数据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p=size(x,2);q=size(y,2);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x=zscore(x);y=zscore(y); 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标准化数据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n=size(x,1);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观测数据的个数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下面做典型相关分析，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a1,b1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返回的是典型变量的系数，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返回的是典型相关系数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%u1,v1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返回的是典型变量的值，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stats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返回的是假设检验的一些统计量的值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[a1,b1,r,u1,v1,stats]=canoncorr(x,y)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下面修正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a1,b1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每一列的正负号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a,b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每一列的系数和为正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对应的，典型变量取值的正负号也要修正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a=a1.*repmat(sign(sum(a1)),size(a1,1),1)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b=b1.*repmat(sign(sum(b1)),size(b1,1),1)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u=u1.*repmat(sign(sum(a1)),size(u1,1),1)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437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B28DE9-DF14-41C2-9238-F865995DCF64}"/>
              </a:ext>
            </a:extLst>
          </p:cNvPr>
          <p:cNvSpPr txBox="1"/>
          <p:nvPr/>
        </p:nvSpPr>
        <p:spPr>
          <a:xfrm>
            <a:off x="0" y="843677"/>
            <a:ext cx="889859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v=v1.*repmat(sign(sum(b1)),size(v1,1),1)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x_u_r=x'*u/(n-1)   %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x,u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y_v_r=y'*v/(n-1)   %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y,v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x_v_r=x'*v/(n-1)   %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x,v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y_u_r=y'*u/(n-1)   %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y,u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ux=sum(x_u_r.^2)/p   %x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u_i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解释的方差比例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ux_cum=cumsum(ux)    %x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u_i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解释的方差累积比例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vx=sum(x_v_r.^2)/p   %x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v_i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解释的方差比例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vx_cum=cumsum(vx)    %x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v_i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解释的方差累积比例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vy=sum(y_v_r.^2)/q   %y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v_i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解释的方差比例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vy_cum=cumsum(vy)    %y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v_i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解释的方差累积比例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uy=sum(y_u_r.^2)/q   %y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u_i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解释的方差比例</a:t>
            </a:r>
            <a:endParaRPr lang="en-US" altLang="zh-CN" sz="2200" b="1" kern="100">
              <a:solidFill>
                <a:srgbClr val="000000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uy_cum=cumsum(uy)    %y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组原始变量被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u_i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解释的方差累积比例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val=r.^2             %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典型相关系数的平方，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M1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M2</a:t>
            </a:r>
            <a:r>
              <a:rPr lang="zh-CN" altLang="zh-CN" sz="22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矩阵的非零特征值</a:t>
            </a:r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endParaRPr lang="zh-CN" altLang="zh-CN" sz="22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5277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304646"/>
              </p:ext>
            </p:extLst>
          </p:nvPr>
        </p:nvGraphicFramePr>
        <p:xfrm>
          <a:off x="531813" y="804863"/>
          <a:ext cx="78613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477733" progId="Word.Document.12">
                  <p:embed/>
                </p:oleObj>
              </mc:Choice>
              <mc:Fallback>
                <p:oleObj name="Document" r:id="rId2" imgW="8111970" imgH="54777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21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121365"/>
              </p:ext>
            </p:extLst>
          </p:nvPr>
        </p:nvGraphicFramePr>
        <p:xfrm>
          <a:off x="531813" y="804863"/>
          <a:ext cx="7861300" cy="551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08629" progId="Word.Document.12">
                  <p:embed/>
                </p:oleObj>
              </mc:Choice>
              <mc:Fallback>
                <p:oleObj name="Document" r:id="rId2" imgW="8129635" imgH="570862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1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787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13214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51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084191"/>
              </p:ext>
            </p:extLst>
          </p:nvPr>
        </p:nvGraphicFramePr>
        <p:xfrm>
          <a:off x="531813" y="804863"/>
          <a:ext cx="7861300" cy="339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27910" progId="Word.Document.12">
                  <p:embed/>
                </p:oleObj>
              </mc:Choice>
              <mc:Fallback>
                <p:oleObj name="Document" r:id="rId2" imgW="8129635" imgH="352791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9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34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10.4.2 Fisher</a:t>
            </a:r>
            <a:r>
              <a:rPr lang="zh-CN" altLang="zh-CN" sz="4200" b="1">
                <a:solidFill>
                  <a:srgbClr val="319095"/>
                </a:solidFill>
              </a:rPr>
              <a:t>判别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184931"/>
              </p:ext>
            </p:extLst>
          </p:nvPr>
        </p:nvGraphicFramePr>
        <p:xfrm>
          <a:off x="258763" y="1514475"/>
          <a:ext cx="8258175" cy="412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22872" imgH="4264022" progId="Word.Document.12">
                  <p:embed/>
                </p:oleObj>
              </mc:Choice>
              <mc:Fallback>
                <p:oleObj name="Document" r:id="rId3" imgW="8522872" imgH="426402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763" y="1514475"/>
                        <a:ext cx="8258175" cy="412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80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609060"/>
              </p:ext>
            </p:extLst>
          </p:nvPr>
        </p:nvGraphicFramePr>
        <p:xfrm>
          <a:off x="531813" y="804863"/>
          <a:ext cx="7861300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19433" progId="Word.Document.12">
                  <p:embed/>
                </p:oleObj>
              </mc:Choice>
              <mc:Fallback>
                <p:oleObj name="Document" r:id="rId2" imgW="8129635" imgH="44194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5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904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>
            <a:cxnSpLocks/>
          </p:cNvCxnSpPr>
          <p:nvPr/>
        </p:nvCxnSpPr>
        <p:spPr>
          <a:xfrm>
            <a:off x="4478620" y="2256262"/>
            <a:ext cx="8022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86933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>
            <a:cxnSpLocks/>
          </p:cNvCxnSpPr>
          <p:nvPr/>
        </p:nvCxnSpPr>
        <p:spPr>
          <a:xfrm>
            <a:off x="4486642" y="291304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84244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49026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>
            <a:cxnSpLocks/>
          </p:cNvCxnSpPr>
          <p:nvPr/>
        </p:nvCxnSpPr>
        <p:spPr>
          <a:xfrm>
            <a:off x="4488270" y="356086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349026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08641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>
            <a:cxnSpLocks/>
          </p:cNvCxnSpPr>
          <p:nvPr/>
        </p:nvCxnSpPr>
        <p:spPr>
          <a:xfrm flipH="1">
            <a:off x="4478620" y="415701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08641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标题层">
            <a:extLst>
              <a:ext uri="{FF2B5EF4-FFF2-40B4-BE49-F238E27FC236}">
                <a16:creationId xmlns:a16="http://schemas.microsoft.com/office/drawing/2014/main" id="{0146497A-B2B8-489D-A2E5-1B9CBE35B329}"/>
              </a:ext>
            </a:extLst>
          </p:cNvPr>
          <p:cNvSpPr txBox="1"/>
          <p:nvPr/>
        </p:nvSpPr>
        <p:spPr bwMode="auto">
          <a:xfrm>
            <a:off x="3612153" y="472950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8574D08-96A4-4417-83BD-68F7BD3D6CAD}"/>
              </a:ext>
            </a:extLst>
          </p:cNvPr>
          <p:cNvCxnSpPr>
            <a:cxnSpLocks/>
          </p:cNvCxnSpPr>
          <p:nvPr/>
        </p:nvCxnSpPr>
        <p:spPr>
          <a:xfrm>
            <a:off x="4491125" y="477321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1" name="标题层">
            <a:extLst>
              <a:ext uri="{FF2B5EF4-FFF2-40B4-BE49-F238E27FC236}">
                <a16:creationId xmlns:a16="http://schemas.microsoft.com/office/drawing/2014/main" id="{A305D9CA-77CF-4620-83FD-21EA4B85A88F}"/>
              </a:ext>
            </a:extLst>
          </p:cNvPr>
          <p:cNvSpPr txBox="1"/>
          <p:nvPr/>
        </p:nvSpPr>
        <p:spPr bwMode="auto">
          <a:xfrm>
            <a:off x="4582393" y="470261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典型相关分析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1BF2680E-DDEA-478C-AE8F-EAF3B40942EA}"/>
              </a:ext>
            </a:extLst>
          </p:cNvPr>
          <p:cNvSpPr txBox="1"/>
          <p:nvPr/>
        </p:nvSpPr>
        <p:spPr bwMode="auto">
          <a:xfrm>
            <a:off x="3613781" y="535043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26178AF-0B08-4D78-8F27-D1803F45DDD2}"/>
              </a:ext>
            </a:extLst>
          </p:cNvPr>
          <p:cNvCxnSpPr>
            <a:cxnSpLocks/>
          </p:cNvCxnSpPr>
          <p:nvPr/>
        </p:nvCxnSpPr>
        <p:spPr>
          <a:xfrm>
            <a:off x="4492753" y="542103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C5AE64DF-B6A8-4E43-A22D-B65A1972D0F6}"/>
              </a:ext>
            </a:extLst>
          </p:cNvPr>
          <p:cNvSpPr txBox="1"/>
          <p:nvPr/>
        </p:nvSpPr>
        <p:spPr bwMode="auto">
          <a:xfrm>
            <a:off x="4584021" y="535043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对应分析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18BFD90C-2051-499F-B705-56120623E600}"/>
              </a:ext>
            </a:extLst>
          </p:cNvPr>
          <p:cNvSpPr txBox="1"/>
          <p:nvPr/>
        </p:nvSpPr>
        <p:spPr bwMode="auto">
          <a:xfrm>
            <a:off x="3618264" y="594658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27A559-3165-420E-AEE3-126E638A37CA}"/>
              </a:ext>
            </a:extLst>
          </p:cNvPr>
          <p:cNvCxnSpPr>
            <a:cxnSpLocks/>
          </p:cNvCxnSpPr>
          <p:nvPr/>
        </p:nvCxnSpPr>
        <p:spPr>
          <a:xfrm flipH="1">
            <a:off x="4483103" y="601718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DA5213E5-8AD2-4460-832C-B1F6AA1FF688}"/>
              </a:ext>
            </a:extLst>
          </p:cNvPr>
          <p:cNvSpPr txBox="1"/>
          <p:nvPr/>
        </p:nvSpPr>
        <p:spPr bwMode="auto">
          <a:xfrm>
            <a:off x="4588504" y="594658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多维标度法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9" grpId="0"/>
      <p:bldP spid="21" grpId="0"/>
      <p:bldP spid="22" grpId="0"/>
      <p:bldP spid="28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29217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97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180323"/>
              </p:ext>
            </p:extLst>
          </p:nvPr>
        </p:nvGraphicFramePr>
        <p:xfrm>
          <a:off x="531813" y="804863"/>
          <a:ext cx="7861300" cy="408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220956" progId="Word.Document.12">
                  <p:embed/>
                </p:oleObj>
              </mc:Choice>
              <mc:Fallback>
                <p:oleObj name="Document" r:id="rId2" imgW="8111970" imgH="42209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8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910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25925"/>
              </p:ext>
            </p:extLst>
          </p:nvPr>
        </p:nvGraphicFramePr>
        <p:xfrm>
          <a:off x="531813" y="563563"/>
          <a:ext cx="7824787" cy="602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6660464" progId="Word.Document.12">
                  <p:embed/>
                </p:oleObj>
              </mc:Choice>
              <mc:Fallback>
                <p:oleObj name="Document" r:id="rId2" imgW="8130514" imgH="66604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563563"/>
                        <a:ext cx="7824787" cy="602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549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30563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390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10.4.3 Bayes</a:t>
            </a:r>
            <a:r>
              <a:rPr lang="zh-CN" altLang="zh-CN" sz="4200" b="1">
                <a:solidFill>
                  <a:srgbClr val="319095"/>
                </a:solidFill>
              </a:rPr>
              <a:t>判别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50416"/>
              </p:ext>
            </p:extLst>
          </p:nvPr>
        </p:nvGraphicFramePr>
        <p:xfrm>
          <a:off x="261565" y="1510087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565" y="1510087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12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26192"/>
              </p:ext>
            </p:extLst>
          </p:nvPr>
        </p:nvGraphicFramePr>
        <p:xfrm>
          <a:off x="477837" y="1661272"/>
          <a:ext cx="8188325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29380" progId="Word.Document.12">
                  <p:embed/>
                </p:oleObj>
              </mc:Choice>
              <mc:Fallback>
                <p:oleObj name="Document" r:id="rId2" imgW="8153322" imgH="432938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661272"/>
                        <a:ext cx="8188325" cy="432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34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误判概率与误判损失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21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912003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86349" progId="Word.Document.12">
                  <p:embed/>
                </p:oleObj>
              </mc:Choice>
              <mc:Fallback>
                <p:oleObj name="Document" r:id="rId2" imgW="8129635" imgH="46863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2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100653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37665" progId="Word.Document.12">
                  <p:embed/>
                </p:oleObj>
              </mc:Choice>
              <mc:Fallback>
                <p:oleObj name="Document" r:id="rId2" imgW="8129635" imgH="43376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56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734238"/>
              </p:ext>
            </p:extLst>
          </p:nvPr>
        </p:nvGraphicFramePr>
        <p:xfrm>
          <a:off x="531813" y="808038"/>
          <a:ext cx="7686675" cy="443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03177" imgH="4684286" progId="Word.Document.12">
                  <p:embed/>
                </p:oleObj>
              </mc:Choice>
              <mc:Fallback>
                <p:oleObj name="Document" r:id="rId2" imgW="8103177" imgH="46842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7686675" cy="443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834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93659"/>
              </p:ext>
            </p:extLst>
          </p:nvPr>
        </p:nvGraphicFramePr>
        <p:xfrm>
          <a:off x="531813" y="804863"/>
          <a:ext cx="8380412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59975" imgH="5209707" progId="Word.Document.12">
                  <p:embed/>
                </p:oleObj>
              </mc:Choice>
              <mc:Fallback>
                <p:oleObj name="Document" r:id="rId2" imgW="8659975" imgH="52097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80412" cy="502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4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950193"/>
              </p:ext>
            </p:extLst>
          </p:nvPr>
        </p:nvGraphicFramePr>
        <p:xfrm>
          <a:off x="384870" y="1418571"/>
          <a:ext cx="8188325" cy="603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018411" progId="Word.Document.12">
                  <p:embed/>
                </p:oleObj>
              </mc:Choice>
              <mc:Fallback>
                <p:oleObj name="Document" r:id="rId2" imgW="8153322" imgH="601841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418571"/>
                        <a:ext cx="8188325" cy="603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34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两总体的</a:t>
            </a:r>
            <a:r>
              <a:rPr lang="en-US" altLang="zh-CN" sz="3600" b="1">
                <a:solidFill>
                  <a:srgbClr val="0293B8"/>
                </a:solidFill>
              </a:rPr>
              <a:t>Bayes</a:t>
            </a:r>
            <a:r>
              <a:rPr lang="zh-CN" altLang="zh-CN" sz="3600" b="1">
                <a:solidFill>
                  <a:srgbClr val="0293B8"/>
                </a:solidFill>
              </a:rPr>
              <a:t>判别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02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247211"/>
              </p:ext>
            </p:extLst>
          </p:nvPr>
        </p:nvGraphicFramePr>
        <p:xfrm>
          <a:off x="531813" y="808038"/>
          <a:ext cx="7824787" cy="297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3093336" progId="Word.Document.12">
                  <p:embed/>
                </p:oleObj>
              </mc:Choice>
              <mc:Fallback>
                <p:oleObj name="Document" r:id="rId2" imgW="8130514" imgH="30933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7824787" cy="297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53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313368"/>
              </p:ext>
            </p:extLst>
          </p:nvPr>
        </p:nvGraphicFramePr>
        <p:xfrm>
          <a:off x="531813" y="804863"/>
          <a:ext cx="7861300" cy="424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99981" progId="Word.Document.12">
                  <p:embed/>
                </p:oleObj>
              </mc:Choice>
              <mc:Fallback>
                <p:oleObj name="Document" r:id="rId2" imgW="8129635" imgH="43999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4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462420"/>
              </p:ext>
            </p:extLst>
          </p:nvPr>
        </p:nvGraphicFramePr>
        <p:xfrm>
          <a:off x="531813" y="808038"/>
          <a:ext cx="7824787" cy="309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3611412" progId="Word.Document.12">
                  <p:embed/>
                </p:oleObj>
              </mc:Choice>
              <mc:Fallback>
                <p:oleObj name="Document" r:id="rId2" imgW="8130514" imgH="36114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7824787" cy="3094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00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560747"/>
              </p:ext>
            </p:extLst>
          </p:nvPr>
        </p:nvGraphicFramePr>
        <p:xfrm>
          <a:off x="531813" y="808038"/>
          <a:ext cx="7824787" cy="545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5668235" progId="Word.Document.12">
                  <p:embed/>
                </p:oleObj>
              </mc:Choice>
              <mc:Fallback>
                <p:oleObj name="Document" r:id="rId2" imgW="8130514" imgH="56682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7824787" cy="545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9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433001"/>
              </p:ext>
            </p:extLst>
          </p:nvPr>
        </p:nvGraphicFramePr>
        <p:xfrm>
          <a:off x="531813" y="804863"/>
          <a:ext cx="78613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97681" progId="Word.Document.12">
                  <p:embed/>
                </p:oleObj>
              </mc:Choice>
              <mc:Fallback>
                <p:oleObj name="Document" r:id="rId2" imgW="8129635" imgH="4297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213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417140"/>
              </p:ext>
            </p:extLst>
          </p:nvPr>
        </p:nvGraphicFramePr>
        <p:xfrm>
          <a:off x="531813" y="808038"/>
          <a:ext cx="7824787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2922684" progId="Word.Document.12">
                  <p:embed/>
                </p:oleObj>
              </mc:Choice>
              <mc:Fallback>
                <p:oleObj name="Document" r:id="rId2" imgW="8130514" imgH="29226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7824787" cy="280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1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626731"/>
              </p:ext>
            </p:extLst>
          </p:nvPr>
        </p:nvGraphicFramePr>
        <p:xfrm>
          <a:off x="531813" y="804863"/>
          <a:ext cx="7861300" cy="443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99898" progId="Word.Document.12">
                  <p:embed/>
                </p:oleObj>
              </mc:Choice>
              <mc:Fallback>
                <p:oleObj name="Document" r:id="rId2" imgW="8129635" imgH="45998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3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794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144427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4512" progId="Word.Document.12">
                  <p:embed/>
                </p:oleObj>
              </mc:Choice>
              <mc:Fallback>
                <p:oleObj name="Document" r:id="rId2" imgW="8129635" imgH="45545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257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449518"/>
              </p:ext>
            </p:extLst>
          </p:nvPr>
        </p:nvGraphicFramePr>
        <p:xfrm>
          <a:off x="531813" y="808038"/>
          <a:ext cx="7824787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2922684" progId="Word.Document.12">
                  <p:embed/>
                </p:oleObj>
              </mc:Choice>
              <mc:Fallback>
                <p:oleObj name="Document" r:id="rId2" imgW="8130514" imgH="29226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7824787" cy="280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5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73409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334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400822"/>
              </p:ext>
            </p:extLst>
          </p:nvPr>
        </p:nvGraphicFramePr>
        <p:xfrm>
          <a:off x="531813" y="804863"/>
          <a:ext cx="7861300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42734" progId="Word.Document.12">
                  <p:embed/>
                </p:oleObj>
              </mc:Choice>
              <mc:Fallback>
                <p:oleObj name="Document" r:id="rId2" imgW="8129635" imgH="38427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1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783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99504"/>
              </p:ext>
            </p:extLst>
          </p:nvPr>
        </p:nvGraphicFramePr>
        <p:xfrm>
          <a:off x="531813" y="804863"/>
          <a:ext cx="7861300" cy="476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30933" progId="Word.Document.12">
                  <p:embed/>
                </p:oleObj>
              </mc:Choice>
              <mc:Fallback>
                <p:oleObj name="Document" r:id="rId2" imgW="8129635" imgH="49309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6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182319"/>
              </p:ext>
            </p:extLst>
          </p:nvPr>
        </p:nvGraphicFramePr>
        <p:xfrm>
          <a:off x="531813" y="804863"/>
          <a:ext cx="7861300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688924" progId="Word.Document.12">
                  <p:embed/>
                </p:oleObj>
              </mc:Choice>
              <mc:Fallback>
                <p:oleObj name="Document" r:id="rId2" imgW="8129635" imgH="36889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337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12801"/>
              </p:ext>
            </p:extLst>
          </p:nvPr>
        </p:nvGraphicFramePr>
        <p:xfrm>
          <a:off x="531813" y="804863"/>
          <a:ext cx="7861300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29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334538"/>
              </p:ext>
            </p:extLst>
          </p:nvPr>
        </p:nvGraphicFramePr>
        <p:xfrm>
          <a:off x="531813" y="808038"/>
          <a:ext cx="7824787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5323331" progId="Word.Document.12">
                  <p:embed/>
                </p:oleObj>
              </mc:Choice>
              <mc:Fallback>
                <p:oleObj name="Document" r:id="rId2" imgW="8130514" imgH="53233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7824787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14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686254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58805" progId="Word.Document.12">
                  <p:embed/>
                </p:oleObj>
              </mc:Choice>
              <mc:Fallback>
                <p:oleObj name="Document" r:id="rId2" imgW="8129635" imgH="37588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3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35899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12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33DA25-85A3-48B9-92B4-FD771639D7D7}"/>
              </a:ext>
            </a:extLst>
          </p:cNvPr>
          <p:cNvSpPr txBox="1"/>
          <p:nvPr/>
        </p:nvSpPr>
        <p:spPr>
          <a:xfrm>
            <a:off x="285750" y="751344"/>
            <a:ext cx="814555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a=[24.8   24.1   26.6  23.5   25.5  27.4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-2.0  -2.4   -3.0   -1.9   -2.1   -3.1]';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b=[22.1  21.6   22.0  22.8   22.7  21.5   22.1   21.4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-0.7  -1.4   -0.8  -1.6   -1.5  -1.0  -1.2  -1.3]';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n1=6; n2=8;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mu1=mean(a), mu2=mean(b)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计算两个总体样本的均值向量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注意得到的是行向量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sig1=cov(a);sig2=cov(b);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计算两个总体样本的协方差矩阵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sig=((n1-1)*sig1+(n2-1)*sig2)/(n1+n2-2)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计算两总体公共协方差阵的估计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beta=log(8/6)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x  [1,2]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定义符号行向量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[x1,x2]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wx=(x-0.5*(mu1+mu2))*inv(sig)*(mu1-mu2)';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构造判别函数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wx=vpa(wx,6)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显示判别函数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ahat=subs(wx, x, {a(:,1),a(:,2)})';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计算总体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样本的判别函数值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bhat=subs(wx, x, {b(:,1),b(:,2)})';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计算总体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样本的判别函数值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ahat=vpa(ahat,6), bhat=vpa(bhat,6)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6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位数字的符号数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sol1=(double(ahat)&gt;beta),  sol2=(double(bhat)&lt;beta) 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回代，计算误判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1850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7054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5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2D16D9F-F871-486E-AB07-451793BFA80D}"/>
              </a:ext>
            </a:extLst>
          </p:cNvPr>
          <p:cNvSpPr txBox="1"/>
          <p:nvPr/>
        </p:nvSpPr>
        <p:spPr>
          <a:xfrm>
            <a:off x="164726" y="594061"/>
            <a:ext cx="85355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p1=6/14; p2=8/14;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a=[24.8   24.1   26.6  23.5   25.5  27.4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-2.0  -2.4   -3.0   -1.9   -2.1   -3.1]';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b=[22.1  21.6   22.0  22.8   22.7  21.5   22.1   21.4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-0.7  -1.4   -0.8  -1.6   -1.5  -1.0  -1.2  -1.3]';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n1=6;n2=8;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mu1=mean(a), mu2=mean(b)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计算两个总体样本的均值向量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注意得到的是行向量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cov1=cov(a);cov2=cov(b);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计算两个总体样本的协方差矩阵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k=log(p2/p1)+0.5*log(det(cov1)/det(cov2))+...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0.5*(mu1*inv(cov1)*mu1'-mu2*inv(cov2)*mu2')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x  [1,2]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定义符号行向量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[x1,x2]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wx=-0.5*x*(inv(cov1)-inv(cov2))*x.'+(mu1*inv(cov1)-mu2*inv(cov2))*x.';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wx=simplify(wx);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化简判别函数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wx=vpa(wx,6)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ahat=subs(wx,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x, 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{a(:,1),a(:,2)})';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计算总体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样本的判别函数值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bhat=subs(wx,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x, 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{b(:,1),b(:,2)})';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计算总体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样本的判别函数值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ahat=vpa(ahat,6), bhat=vpa(bhat,6)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6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位数字的符号数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sol1=(double(ahat)&gt;=k),sol2=(double(bhat)&lt;k)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回代，计算误判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分类正确率为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％。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71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964652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8169" progId="Word.Document.12">
                  <p:embed/>
                </p:oleObj>
              </mc:Choice>
              <mc:Fallback>
                <p:oleObj name="Document" r:id="rId2" imgW="8129635" imgH="59481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3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8E57A7-2E08-42DB-BCA2-A9C1FDD44ECC}"/>
              </a:ext>
            </a:extLst>
          </p:cNvPr>
          <p:cNvSpPr txBox="1"/>
          <p:nvPr/>
        </p:nvSpPr>
        <p:spPr>
          <a:xfrm>
            <a:off x="0" y="658575"/>
            <a:ext cx="8710333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</a:t>
            </a:r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工具箱中的分类函数</a:t>
            </a:r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classify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用其它方法进行分类，程序如下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p1=6/14; p2=8/14;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a=[24.8   24.1   26.6  23.5   25.5  27.4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-2.0  -2.4   -3.0   -1.9   -2.1   -3.1]';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b=[22.1  21.6   22.0  22.8   22.7  21.5   22.1   21.4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-0.7  -1.4   -0.8  -1.6   -1.5  -1.0  -1.2  -1.3]';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n1=6; n2=8;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train=[a;b];  %train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为已知样本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group=[ones(n1,1);2*ones(n2,1)]; %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已知样本类别标识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prior=[p1; p2]; %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已知样本的先验概率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sample=train; %sample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一般为未知样本，这里是准备回代检验误判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[x1,y1]=classify(sample,train,group,'linear',prior) %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线性分类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[x2,y2]=classify(sample,train,group,'quadratic',prior) %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二次分类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函数</a:t>
            </a:r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classify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的第二个返回值为误判率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计算结果是，线性判别的误判率是</a:t>
            </a:r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7.14%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，二次判别的误判率为</a:t>
            </a:r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200"/>
          </a:p>
        </p:txBody>
      </p:sp>
    </p:spTree>
    <p:extLst>
      <p:ext uri="{BB962C8B-B14F-4D97-AF65-F5344CB8AC3E}">
        <p14:creationId xmlns:p14="http://schemas.microsoft.com/office/powerpoint/2010/main" val="94907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10.4.4  </a:t>
            </a:r>
            <a:r>
              <a:rPr lang="zh-CN" altLang="zh-CN" sz="4200" b="1">
                <a:solidFill>
                  <a:srgbClr val="319095"/>
                </a:solidFill>
              </a:rPr>
              <a:t>应用举例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106295"/>
              </p:ext>
            </p:extLst>
          </p:nvPr>
        </p:nvGraphicFramePr>
        <p:xfrm>
          <a:off x="477838" y="1555750"/>
          <a:ext cx="8188325" cy="28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887454" progId="Word.Document.12">
                  <p:embed/>
                </p:oleObj>
              </mc:Choice>
              <mc:Fallback>
                <p:oleObj name="Document" r:id="rId2" imgW="8153322" imgH="2887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1555750"/>
                        <a:ext cx="8188325" cy="289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20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727917"/>
              </p:ext>
            </p:extLst>
          </p:nvPr>
        </p:nvGraphicFramePr>
        <p:xfrm>
          <a:off x="531813" y="804863"/>
          <a:ext cx="7861300" cy="349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624806" progId="Word.Document.12">
                  <p:embed/>
                </p:oleObj>
              </mc:Choice>
              <mc:Fallback>
                <p:oleObj name="Document" r:id="rId2" imgW="8129635" imgH="36248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9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998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6DE5105-9445-4299-A0D0-A455517707A8}"/>
              </a:ext>
            </a:extLst>
          </p:cNvPr>
          <p:cNvSpPr txBox="1"/>
          <p:nvPr/>
        </p:nvSpPr>
        <p:spPr>
          <a:xfrm>
            <a:off x="742950" y="818579"/>
            <a:ext cx="797074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利用如下的</a:t>
            </a:r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a=[9	7	8	8	9	8	7	4	3	6	2	1	6	8	2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8	6	7	5	9	9	5	4	6	3	4	2	4	1	4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7	6	8	5	3	7	6	4	6	3	5	2	5	3	5];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train=a(:,[1:12])';  %</a:t>
            </a:r>
            <a:r>
              <a:rPr lang="zh-CN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提出已知样本点数据</a:t>
            </a:r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这里进行了矩阵转置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sample=a(:,[13:end])'; %</a:t>
            </a:r>
            <a:r>
              <a:rPr lang="zh-CN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提出待判样本点数据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group=[ones(7,1);2*ones(5,1)];  %</a:t>
            </a:r>
            <a:r>
              <a:rPr lang="zh-CN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已知样本的分类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[x1,y1]=classify(sample,train,group,'mahalanobis') %</a:t>
            </a:r>
            <a:r>
              <a:rPr lang="zh-CN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马氏距离分类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[x2,y2]=classify(sample,train,group,'linear') %</a:t>
            </a:r>
            <a:r>
              <a:rPr lang="zh-CN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线性分类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[x3,y3]=classify(sample,train,group,'quadratic') %</a:t>
            </a:r>
            <a:r>
              <a:rPr lang="zh-CN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二次分类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函数</a:t>
            </a:r>
            <a:r>
              <a:rPr lang="en-US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classify</a:t>
            </a:r>
            <a:r>
              <a:rPr lang="zh-CN" altLang="zh-CN" sz="22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的第二个返回值为误判率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890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75611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2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典型相关分析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68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10.5.1  </a:t>
            </a:r>
            <a:r>
              <a:rPr lang="zh-CN" altLang="zh-CN" sz="4200" b="1">
                <a:solidFill>
                  <a:srgbClr val="319095"/>
                </a:solidFill>
              </a:rPr>
              <a:t>典型相关分析的基本思想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076566"/>
              </p:ext>
            </p:extLst>
          </p:nvPr>
        </p:nvGraphicFramePr>
        <p:xfrm>
          <a:off x="490538" y="1501775"/>
          <a:ext cx="8189912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50299" progId="Word.Document.12">
                  <p:embed/>
                </p:oleObj>
              </mc:Choice>
              <mc:Fallback>
                <p:oleObj name="Document" r:id="rId2" imgW="8153322" imgH="38502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237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521831"/>
              </p:ext>
            </p:extLst>
          </p:nvPr>
        </p:nvGraphicFramePr>
        <p:xfrm>
          <a:off x="531813" y="804863"/>
          <a:ext cx="7861300" cy="487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45840" progId="Word.Document.12">
                  <p:embed/>
                </p:oleObj>
              </mc:Choice>
              <mc:Fallback>
                <p:oleObj name="Document" r:id="rId2" imgW="8129635" imgH="50458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7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35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1214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661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68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10.5.2  </a:t>
            </a:r>
            <a:r>
              <a:rPr lang="zh-CN" altLang="zh-CN" sz="4200" b="1">
                <a:solidFill>
                  <a:srgbClr val="319095"/>
                </a:solidFill>
              </a:rPr>
              <a:t>典型相关的数学描述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156276"/>
              </p:ext>
            </p:extLst>
          </p:nvPr>
        </p:nvGraphicFramePr>
        <p:xfrm>
          <a:off x="490538" y="1501775"/>
          <a:ext cx="8189912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378835" progId="Word.Document.12">
                  <p:embed/>
                </p:oleObj>
              </mc:Choice>
              <mc:Fallback>
                <p:oleObj name="Document" r:id="rId2" imgW="8153322" imgH="23788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237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044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10.4.1  </a:t>
            </a:r>
            <a:r>
              <a:rPr lang="zh-CN" altLang="en-US" sz="4200" b="1">
                <a:solidFill>
                  <a:srgbClr val="319095"/>
                </a:solidFill>
              </a:rPr>
              <a:t>距离判别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584920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Mahalanobis</a:t>
            </a:r>
            <a:r>
              <a:rPr lang="zh-CN" altLang="zh-CN" sz="3600" b="1">
                <a:solidFill>
                  <a:srgbClr val="0293B8"/>
                </a:solidFill>
              </a:rPr>
              <a:t>距离的概念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452486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85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2921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25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953355"/>
              </p:ext>
            </p:extLst>
          </p:nvPr>
        </p:nvGraphicFramePr>
        <p:xfrm>
          <a:off x="531813" y="804863"/>
          <a:ext cx="7861300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698650" progId="Word.Document.12">
                  <p:embed/>
                </p:oleObj>
              </mc:Choice>
              <mc:Fallback>
                <p:oleObj name="Document" r:id="rId2" imgW="8111970" imgH="36986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7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270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268837"/>
              </p:ext>
            </p:extLst>
          </p:nvPr>
        </p:nvGraphicFramePr>
        <p:xfrm>
          <a:off x="531813" y="804863"/>
          <a:ext cx="7861300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15166" progId="Word.Document.12">
                  <p:embed/>
                </p:oleObj>
              </mc:Choice>
              <mc:Fallback>
                <p:oleObj name="Document" r:id="rId2" imgW="8111970" imgH="47151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73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02538"/>
              </p:ext>
            </p:extLst>
          </p:nvPr>
        </p:nvGraphicFramePr>
        <p:xfrm>
          <a:off x="531813" y="804863"/>
          <a:ext cx="7861300" cy="472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90229" progId="Word.Document.12">
                  <p:embed/>
                </p:oleObj>
              </mc:Choice>
              <mc:Fallback>
                <p:oleObj name="Document" r:id="rId2" imgW="8129635" imgH="489022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22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6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454176"/>
              </p:ext>
            </p:extLst>
          </p:nvPr>
        </p:nvGraphicFramePr>
        <p:xfrm>
          <a:off x="531813" y="804863"/>
          <a:ext cx="7861300" cy="580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69835" progId="Word.Document.12">
                  <p:embed/>
                </p:oleObj>
              </mc:Choice>
              <mc:Fallback>
                <p:oleObj name="Document" r:id="rId2" imgW="8129635" imgH="49698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0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071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892810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20374" progId="Word.Document.12">
                  <p:embed/>
                </p:oleObj>
              </mc:Choice>
              <mc:Fallback>
                <p:oleObj name="Document" r:id="rId2" imgW="8111970" imgH="432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073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662727"/>
              </p:ext>
            </p:extLst>
          </p:nvPr>
        </p:nvGraphicFramePr>
        <p:xfrm>
          <a:off x="531813" y="804863"/>
          <a:ext cx="7861300" cy="372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56422" progId="Word.Document.12">
                  <p:embed/>
                </p:oleObj>
              </mc:Choice>
              <mc:Fallback>
                <p:oleObj name="Document" r:id="rId2" imgW="8129635" imgH="38564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2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097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555294"/>
              </p:ext>
            </p:extLst>
          </p:nvPr>
        </p:nvGraphicFramePr>
        <p:xfrm>
          <a:off x="531813" y="804863"/>
          <a:ext cx="786130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881997" progId="Word.Document.12">
                  <p:embed/>
                </p:oleObj>
              </mc:Choice>
              <mc:Fallback>
                <p:oleObj name="Document" r:id="rId2" imgW="8111970" imgH="38819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2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11602"/>
              </p:ext>
            </p:extLst>
          </p:nvPr>
        </p:nvGraphicFramePr>
        <p:xfrm>
          <a:off x="531813" y="804863"/>
          <a:ext cx="7861300" cy="320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0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124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803602"/>
              </p:ext>
            </p:extLst>
          </p:nvPr>
        </p:nvGraphicFramePr>
        <p:xfrm>
          <a:off x="531813" y="804863"/>
          <a:ext cx="7861300" cy="551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4040" imgH="5703700" progId="Word.Document.12">
                  <p:embed/>
                </p:oleObj>
              </mc:Choice>
              <mc:Fallback>
                <p:oleObj name="Document" r:id="rId2" imgW="8564040" imgH="57037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1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95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483117"/>
              </p:ext>
            </p:extLst>
          </p:nvPr>
        </p:nvGraphicFramePr>
        <p:xfrm>
          <a:off x="531813" y="804863"/>
          <a:ext cx="7861300" cy="320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27992" progId="Word.Document.12">
                  <p:embed/>
                </p:oleObj>
              </mc:Choice>
              <mc:Fallback>
                <p:oleObj name="Document" r:id="rId2" imgW="8129635" imgH="33279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0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162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497826"/>
              </p:ext>
            </p:extLst>
          </p:nvPr>
        </p:nvGraphicFramePr>
        <p:xfrm>
          <a:off x="531813" y="804863"/>
          <a:ext cx="7861300" cy="481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71663" progId="Word.Document.12">
                  <p:embed/>
                </p:oleObj>
              </mc:Choice>
              <mc:Fallback>
                <p:oleObj name="Document" r:id="rId2" imgW="8129635" imgH="44716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1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092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534958"/>
              </p:ext>
            </p:extLst>
          </p:nvPr>
        </p:nvGraphicFramePr>
        <p:xfrm>
          <a:off x="531813" y="1088231"/>
          <a:ext cx="7861300" cy="468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44122" progId="Word.Document.12">
                  <p:embed/>
                </p:oleObj>
              </mc:Choice>
              <mc:Fallback>
                <p:oleObj name="Document" r:id="rId2" imgW="8129635" imgH="48441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1088231"/>
                        <a:ext cx="7861300" cy="468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322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88263"/>
              </p:ext>
            </p:extLst>
          </p:nvPr>
        </p:nvGraphicFramePr>
        <p:xfrm>
          <a:off x="531813" y="804863"/>
          <a:ext cx="7834312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037609" progId="Word.Document.12">
                  <p:embed/>
                </p:oleObj>
              </mc:Choice>
              <mc:Fallback>
                <p:oleObj name="Document" r:id="rId2" imgW="8111970" imgH="40376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388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79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591203"/>
              </p:ext>
            </p:extLst>
          </p:nvPr>
        </p:nvGraphicFramePr>
        <p:xfrm>
          <a:off x="531813" y="804863"/>
          <a:ext cx="7861300" cy="361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51601" progId="Word.Document.12">
                  <p:embed/>
                </p:oleObj>
              </mc:Choice>
              <mc:Fallback>
                <p:oleObj name="Document" r:id="rId2" imgW="8129635" imgH="37516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1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61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431268"/>
              </p:ext>
            </p:extLst>
          </p:nvPr>
        </p:nvGraphicFramePr>
        <p:xfrm>
          <a:off x="531813" y="804863"/>
          <a:ext cx="78613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01475" progId="Word.Document.12">
                  <p:embed/>
                </p:oleObj>
              </mc:Choice>
              <mc:Fallback>
                <p:oleObj name="Document" r:id="rId2" imgW="8129635" imgH="34014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7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685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10.5.3  </a:t>
            </a:r>
            <a:r>
              <a:rPr lang="zh-CN" altLang="zh-CN" sz="4200" b="1">
                <a:solidFill>
                  <a:srgbClr val="319095"/>
                </a:solidFill>
              </a:rPr>
              <a:t>原始变量与典型变量之间的相关性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C1AA864-079A-48DB-A619-5AA569B932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65260"/>
              </p:ext>
            </p:extLst>
          </p:nvPr>
        </p:nvGraphicFramePr>
        <p:xfrm>
          <a:off x="384870" y="2457824"/>
          <a:ext cx="8256587" cy="425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48607" imgH="4412796" progId="Word.Document.12">
                  <p:embed/>
                </p:oleObj>
              </mc:Choice>
              <mc:Fallback>
                <p:oleObj name="Document" r:id="rId2" imgW="8548607" imgH="441279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2457824"/>
                        <a:ext cx="8256587" cy="425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B8E8E4D-27D0-41CD-9B15-08C90FE5BDED}"/>
              </a:ext>
            </a:extLst>
          </p:cNvPr>
          <p:cNvSpPr txBox="1"/>
          <p:nvPr/>
        </p:nvSpPr>
        <p:spPr>
          <a:xfrm>
            <a:off x="384870" y="1925099"/>
            <a:ext cx="837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原始变量与典型变量之间的相关系数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44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531229"/>
              </p:ext>
            </p:extLst>
          </p:nvPr>
        </p:nvGraphicFramePr>
        <p:xfrm>
          <a:off x="531813" y="804863"/>
          <a:ext cx="7861300" cy="50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48279" progId="Word.Document.12">
                  <p:embed/>
                </p:oleObj>
              </mc:Choice>
              <mc:Fallback>
                <p:oleObj name="Document" r:id="rId2" imgW="8129635" imgH="52482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6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6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395987"/>
              </p:ext>
            </p:extLst>
          </p:nvPr>
        </p:nvGraphicFramePr>
        <p:xfrm>
          <a:off x="531813" y="804863"/>
          <a:ext cx="7861300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10179" progId="Word.Document.12">
                  <p:embed/>
                </p:oleObj>
              </mc:Choice>
              <mc:Fallback>
                <p:oleObj name="Document" r:id="rId2" imgW="8129635" imgH="50101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3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098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45961"/>
              </p:ext>
            </p:extLst>
          </p:nvPr>
        </p:nvGraphicFramePr>
        <p:xfrm>
          <a:off x="504825" y="1624013"/>
          <a:ext cx="8188325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64958" progId="Word.Document.12">
                  <p:embed/>
                </p:oleObj>
              </mc:Choice>
              <mc:Fallback>
                <p:oleObj name="Document" r:id="rId2" imgW="8153322" imgH="456495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各组原始变量被典型变量所解释的方差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9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68770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02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54403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2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68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10.5.4  </a:t>
            </a:r>
            <a:r>
              <a:rPr lang="zh-CN" altLang="zh-CN" sz="4200" b="1">
                <a:solidFill>
                  <a:srgbClr val="319095"/>
                </a:solidFill>
              </a:rPr>
              <a:t>典型相关系数的检验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793253"/>
              </p:ext>
            </p:extLst>
          </p:nvPr>
        </p:nvGraphicFramePr>
        <p:xfrm>
          <a:off x="490538" y="1501775"/>
          <a:ext cx="8189912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306740" progId="Word.Document.12">
                  <p:embed/>
                </p:oleObj>
              </mc:Choice>
              <mc:Fallback>
                <p:oleObj name="Document" r:id="rId2" imgW="8153322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30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99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267030"/>
              </p:ext>
            </p:extLst>
          </p:nvPr>
        </p:nvGraphicFramePr>
        <p:xfrm>
          <a:off x="357976" y="1579562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976" y="1579562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计算样本的协方差阵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692238"/>
              </p:ext>
            </p:extLst>
          </p:nvPr>
        </p:nvGraphicFramePr>
        <p:xfrm>
          <a:off x="531813" y="804863"/>
          <a:ext cx="8312150" cy="564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14732" imgH="5859472" progId="Word.Document.12">
                  <p:embed/>
                </p:oleObj>
              </mc:Choice>
              <mc:Fallback>
                <p:oleObj name="Document" r:id="rId2" imgW="8614732" imgH="58594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12150" cy="564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03603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333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233379"/>
              </p:ext>
            </p:extLst>
          </p:nvPr>
        </p:nvGraphicFramePr>
        <p:xfrm>
          <a:off x="570805" y="1418571"/>
          <a:ext cx="8188325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99733" progId="Word.Document.12">
                  <p:embed/>
                </p:oleObj>
              </mc:Choice>
              <mc:Fallback>
                <p:oleObj name="Document" r:id="rId2" imgW="8153322" imgH="499973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805" y="1418571"/>
                        <a:ext cx="8188325" cy="500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整体检验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304407"/>
              </p:ext>
            </p:extLst>
          </p:nvPr>
        </p:nvGraphicFramePr>
        <p:xfrm>
          <a:off x="519113" y="763588"/>
          <a:ext cx="7861300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55230" progId="Word.Document.12">
                  <p:embed/>
                </p:oleObj>
              </mc:Choice>
              <mc:Fallback>
                <p:oleObj name="Document" r:id="rId2" imgW="8129635" imgH="325523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113" y="763588"/>
                        <a:ext cx="7861300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200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3616"/>
              </p:ext>
            </p:extLst>
          </p:nvPr>
        </p:nvGraphicFramePr>
        <p:xfrm>
          <a:off x="477837" y="1466850"/>
          <a:ext cx="8188325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78675" progId="Word.Document.12">
                  <p:embed/>
                </p:oleObj>
              </mc:Choice>
              <mc:Fallback>
                <p:oleObj name="Document" r:id="rId2" imgW="8153322" imgH="537867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66850"/>
                        <a:ext cx="8188325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部分总体典型相关系数为零的检验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79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251100"/>
              </p:ext>
            </p:extLst>
          </p:nvPr>
        </p:nvGraphicFramePr>
        <p:xfrm>
          <a:off x="531813" y="804863"/>
          <a:ext cx="7861300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84161" progId="Word.Document.12">
                  <p:embed/>
                </p:oleObj>
              </mc:Choice>
              <mc:Fallback>
                <p:oleObj name="Document" r:id="rId2" imgW="8129635" imgH="51841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0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67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68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10.5.5  </a:t>
            </a:r>
            <a:r>
              <a:rPr lang="zh-CN" altLang="zh-CN" sz="4200" b="1">
                <a:solidFill>
                  <a:srgbClr val="319095"/>
                </a:solidFill>
              </a:rPr>
              <a:t>典型相关分析案例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C1AA864-079A-48DB-A619-5AA569B932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059100"/>
              </p:ext>
            </p:extLst>
          </p:nvPr>
        </p:nvGraphicFramePr>
        <p:xfrm>
          <a:off x="384870" y="2051448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48607" imgH="3686936" progId="Word.Document.12">
                  <p:embed/>
                </p:oleObj>
              </mc:Choice>
              <mc:Fallback>
                <p:oleObj name="Document" r:id="rId2" imgW="8548607" imgH="3686936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C1AA864-079A-48DB-A619-5AA569B932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2051448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B8E8E4D-27D0-41CD-9B15-08C90FE5BDED}"/>
              </a:ext>
            </a:extLst>
          </p:cNvPr>
          <p:cNvSpPr txBox="1"/>
          <p:nvPr/>
        </p:nvSpPr>
        <p:spPr>
          <a:xfrm>
            <a:off x="384870" y="1312784"/>
            <a:ext cx="837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职业满意度典型相关分析</a:t>
            </a:r>
          </a:p>
        </p:txBody>
      </p:sp>
    </p:spTree>
    <p:extLst>
      <p:ext uri="{BB962C8B-B14F-4D97-AF65-F5344CB8AC3E}">
        <p14:creationId xmlns:p14="http://schemas.microsoft.com/office/powerpoint/2010/main" val="27998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152299"/>
              </p:ext>
            </p:extLst>
          </p:nvPr>
        </p:nvGraphicFramePr>
        <p:xfrm>
          <a:off x="531813" y="804863"/>
          <a:ext cx="7861300" cy="427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419072" progId="Word.Document.12">
                  <p:embed/>
                </p:oleObj>
              </mc:Choice>
              <mc:Fallback>
                <p:oleObj name="Document" r:id="rId2" imgW="8111970" imgH="44190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7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471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284467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34423" progId="Word.Document.12">
                  <p:embed/>
                </p:oleObj>
              </mc:Choice>
              <mc:Fallback>
                <p:oleObj name="Document" r:id="rId2" imgW="8111970" imgH="43344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50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828321"/>
              </p:ext>
            </p:extLst>
          </p:nvPr>
        </p:nvGraphicFramePr>
        <p:xfrm>
          <a:off x="1058209" y="524683"/>
          <a:ext cx="6445250" cy="6333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7995250" progId="Word.Document.12">
                  <p:embed/>
                </p:oleObj>
              </mc:Choice>
              <mc:Fallback>
                <p:oleObj name="Document" r:id="rId2" imgW="8129635" imgH="79952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8209" y="524683"/>
                        <a:ext cx="6445250" cy="6333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969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011635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755203" progId="Word.Document.12">
                  <p:embed/>
                </p:oleObj>
              </mc:Choice>
              <mc:Fallback>
                <p:oleObj name="Document" r:id="rId2" imgW="8111970" imgH="37552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638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471680"/>
              </p:ext>
            </p:extLst>
          </p:nvPr>
        </p:nvGraphicFramePr>
        <p:xfrm>
          <a:off x="1150378" y="583966"/>
          <a:ext cx="6223652" cy="5964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7802537" progId="Word.Document.12">
                  <p:embed/>
                </p:oleObj>
              </mc:Choice>
              <mc:Fallback>
                <p:oleObj name="Document" r:id="rId2" imgW="8129635" imgH="78025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0378" y="583966"/>
                        <a:ext cx="6223652" cy="5964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99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158731"/>
              </p:ext>
            </p:extLst>
          </p:nvPr>
        </p:nvGraphicFramePr>
        <p:xfrm>
          <a:off x="1607577" y="699224"/>
          <a:ext cx="6137928" cy="5658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7510046" progId="Word.Document.12">
                  <p:embed/>
                </p:oleObj>
              </mc:Choice>
              <mc:Fallback>
                <p:oleObj name="Document" r:id="rId2" imgW="8129635" imgH="75100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7577" y="699224"/>
                        <a:ext cx="6137928" cy="5658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131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598507"/>
              </p:ext>
            </p:extLst>
          </p:nvPr>
        </p:nvGraphicFramePr>
        <p:xfrm>
          <a:off x="531813" y="804863"/>
          <a:ext cx="7861300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80724" progId="Word.Document.12">
                  <p:embed/>
                </p:oleObj>
              </mc:Choice>
              <mc:Fallback>
                <p:oleObj name="Document" r:id="rId2" imgW="8129635" imgH="4780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1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48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98394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72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5CDBEE-2007-4B14-97A6-BD6B51328788}"/>
              </a:ext>
            </a:extLst>
          </p:cNvPr>
          <p:cNvSpPr txBox="1"/>
          <p:nvPr/>
        </p:nvSpPr>
        <p:spPr>
          <a:xfrm>
            <a:off x="635373" y="889843"/>
            <a:ext cx="774214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 = readmatrix('anli10_5_1.txt');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读入相关系数矩阵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n1=5; n2=7; num=min(n1,n2);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s1=r([1:n1],[1:n1]);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s12=r([1:n1],[n1+1:end]);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s21=s12';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s2=r([n1+1:end],[n1+1:end]);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m1=inv(s1)*s12*inv(s2)*s21;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计算矩阵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M1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，式（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10.60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m2=inv(s2)*s21*inv(s1)*s12;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计算矩阵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M2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，式（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10.60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[vec1,val1]=eig(m1);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M1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的特征向量和特征值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for i=1:n1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vec1(:,i)=vec1(:,i)/sqrt(vec1(:,i)'*s1*vec1(:,i));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特征向量归一化，满足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a's1a=1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vec1(:,i)=vec1(:,i)*sign(sum(vec1(:,i)));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特征向量乘以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或－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，保证所有分量和为正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end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val1=sqrt(diag(val1));  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计算特征值的平方根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46278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0B27F37-B13F-49DC-B9A9-86B714A0EDE6}"/>
              </a:ext>
            </a:extLst>
          </p:cNvPr>
          <p:cNvSpPr txBox="1"/>
          <p:nvPr/>
        </p:nvSpPr>
        <p:spPr>
          <a:xfrm>
            <a:off x="606798" y="1029703"/>
            <a:ext cx="793040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[val1,ind1]=sort(val1,'descend');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按照从大到小排列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a=vec1(:,ind1(1:num))  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取出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组的系数阵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dcoef1=val1(1:num)  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提出典型相关系数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flag=1;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把计算结果写到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Excel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中的行计数变量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writematrix(a, 'anli10_5_2.xlsx','Sheet',1, 'Range','A1')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flag=n1+2; str=char(['A',int2str(flag)]); %str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Excel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中写数据的起始位置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writematrix(dcoef1','anli10_5_2.xlsx','Sheet',1, 'Range', str)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[vec2,val2]=eig(m2); 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for i=1:n2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vec2(:,i)=vec2(:,i)/sqrt(vec2(:,i)'*s2*vec2(:,i));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vec2(:,i)=vec2(:,i)*sign(sum(vec2(:,i)));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end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val2=sqrt(diag(val2));  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计算特征值的平方根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[val2,ind2]=sort(val2,'descend');  %</a:t>
            </a:r>
            <a:r>
              <a:rPr lang="zh-CN" altLang="zh-CN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按照从大到小排列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b=vec2(:,ind2(1:num)) 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取出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组的系数阵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3563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D94B5C-0699-4F24-92D6-B96A2C51C682}"/>
              </a:ext>
            </a:extLst>
          </p:cNvPr>
          <p:cNvSpPr txBox="1"/>
          <p:nvPr/>
        </p:nvSpPr>
        <p:spPr>
          <a:xfrm>
            <a:off x="284069" y="916738"/>
            <a:ext cx="85758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dcoef2=val2(1:num)    %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提出典型相关系数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flag=flag+2; str=char(['A',int2str(flag)]); 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writematrix(b, 'anli10_5_2.xlsx', 'Sheet', 1, 'Range', str)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flag=flag+n2+1; str=char(['A',int2str(flag)]); 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writematrix(dcoef2', 'anli10_5_2.xlsx', 'Sheet', 1, 'Range', str)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x_u_r=s1*a     %x,u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y_v_r=s2*b     %y,v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x_v_r=s12*b    %x,v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y_u_r=s21*a    %y,u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的相关系数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flag=flag+2; str=char(['A',int2str(flag)]); 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writematrix(x_u_r, 'anli10_5_2.xlsx', 'Sheet', 1, 'Range', str)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flag=flag+n1+1; str=char(['A',int2str(flag)]);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writematrix(y_v_r, 'anli10_5_2.xlsx', 'Sheet', 1, 'Range', str)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flag=flag+n2+1; str=char(['A',int2str(flag)]);</a:t>
            </a:r>
            <a:endParaRPr lang="zh-CN" altLang="zh-CN" sz="24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210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3330</TotalTime>
  <Words>2588</Words>
  <Application>Microsoft Office PowerPoint</Application>
  <PresentationFormat>全屏显示(4:3)</PresentationFormat>
  <Paragraphs>192</Paragraphs>
  <Slides>139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139</vt:i4>
      </vt:variant>
    </vt:vector>
  </HeadingPairs>
  <TitlesOfParts>
    <vt:vector size="154" baseType="lpstr">
      <vt:lpstr>等线</vt:lpstr>
      <vt:lpstr>华文新魏</vt:lpstr>
      <vt:lpstr>隶书</vt:lpstr>
      <vt:lpstr>宋体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si shoukui</cp:lastModifiedBy>
  <cp:revision>180</cp:revision>
  <dcterms:created xsi:type="dcterms:W3CDTF">2020-06-24T23:10:14Z</dcterms:created>
  <dcterms:modified xsi:type="dcterms:W3CDTF">2021-02-27T01:17:49Z</dcterms:modified>
</cp:coreProperties>
</file>